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62" r:id="rId3"/>
    <p:sldId id="263" r:id="rId4"/>
    <p:sldId id="264" r:id="rId5"/>
    <p:sldId id="258" r:id="rId6"/>
    <p:sldId id="265" r:id="rId7"/>
    <p:sldId id="259" r:id="rId8"/>
    <p:sldId id="260" r:id="rId9"/>
    <p:sldId id="261" r:id="rId10"/>
    <p:sldId id="25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85817" autoAdjust="0"/>
  </p:normalViewPr>
  <p:slideViewPr>
    <p:cSldViewPr snapToGrid="0">
      <p:cViewPr varScale="1">
        <p:scale>
          <a:sx n="61" d="100"/>
          <a:sy n="61" d="100"/>
        </p:scale>
        <p:origin x="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presProps" Target="pres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notesMaster" Target="notesMasters/notesMaster1.xml" /><Relationship Id="rId2" Type="http://schemas.openxmlformats.org/officeDocument/2006/relationships/slide" Target="slides/slide1.xml" /><Relationship Id="rId16"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heme" Target="theme/theme1.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viewProps" Target="view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C36729-4385-4B73-B646-1A6FD828A359}" type="datetimeFigureOut">
              <a:rPr lang="en-US" smtClean="0"/>
              <a:t>2/18/2021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A8E756-552B-4CD3-A561-5BD03469DD05}" type="slidenum">
              <a:rPr lang="en-US" smtClean="0"/>
              <a:t>‹#›</a:t>
            </a:fld>
            <a:endParaRPr lang="en-US"/>
          </a:p>
        </p:txBody>
      </p:sp>
    </p:spTree>
    <p:extLst>
      <p:ext uri="{BB962C8B-B14F-4D97-AF65-F5344CB8AC3E}">
        <p14:creationId xmlns:p14="http://schemas.microsoft.com/office/powerpoint/2010/main" val="3628276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process improvement plan is focused on increased access to care for underserved communities.</a:t>
            </a:r>
            <a:r>
              <a:rPr lang="en-US" baseline="0" dirty="0"/>
              <a:t> </a:t>
            </a:r>
            <a:r>
              <a:rPr lang="en-US" sz="1200" b="0" i="0" kern="1200" dirty="0">
                <a:solidFill>
                  <a:schemeClr val="tx1"/>
                </a:solidFill>
                <a:effectLst/>
                <a:latin typeface="+mn-lt"/>
                <a:ea typeface="+mn-ea"/>
                <a:cs typeface="+mn-cs"/>
              </a:rPr>
              <a:t>each resident will be involved in the community outreach. The nurses from the county hospital would distribute leaflets and communicate with community members through the social media platforms on the need to involve people in the program. The use of mobile clinics and public health transport would be involved in the process. </a:t>
            </a:r>
            <a:r>
              <a:rPr lang="en-US" dirty="0"/>
              <a:t>This would be achieved through mobile clinics, community outreach programs and even medical transport. The improvement plan would be achieved on every day for two hours for up to 6 months period.</a:t>
            </a:r>
          </a:p>
          <a:p>
            <a:endParaRPr lang="en-US" dirty="0"/>
          </a:p>
        </p:txBody>
      </p:sp>
      <p:sp>
        <p:nvSpPr>
          <p:cNvPr id="4" name="Slide Number Placeholder 3"/>
          <p:cNvSpPr>
            <a:spLocks noGrp="1"/>
          </p:cNvSpPr>
          <p:nvPr>
            <p:ph type="sldNum" sz="quarter" idx="10"/>
          </p:nvPr>
        </p:nvSpPr>
        <p:spPr/>
        <p:txBody>
          <a:bodyPr/>
          <a:lstStyle/>
          <a:p>
            <a:fld id="{DFA8E756-552B-4CD3-A561-5BD03469DD05}" type="slidenum">
              <a:rPr lang="en-US" smtClean="0"/>
              <a:t>2</a:t>
            </a:fld>
            <a:endParaRPr lang="en-US"/>
          </a:p>
        </p:txBody>
      </p:sp>
    </p:spTree>
    <p:extLst>
      <p:ext uri="{BB962C8B-B14F-4D97-AF65-F5344CB8AC3E}">
        <p14:creationId xmlns:p14="http://schemas.microsoft.com/office/powerpoint/2010/main" val="237245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healthcare industry is faced by a number of challenges of lack of access of care. </a:t>
            </a:r>
            <a:r>
              <a:rPr lang="en-US" baseline="0" dirty="0"/>
              <a:t>Over the years, policy changes have been adopted with an eye towards changing the public participation and mindset towards the access to healthcare. This will help to transform individuals towards the change of their mindset on how to deal with healthcare issues. </a:t>
            </a:r>
            <a:r>
              <a:rPr lang="en-US" dirty="0"/>
              <a:t>Encouraging relationships at a community level will always help to advance the engagement of these people.</a:t>
            </a:r>
          </a:p>
          <a:p>
            <a:r>
              <a:rPr lang="en-US" dirty="0"/>
              <a:t>Changing the scope of practice to include more participation of individuals in the healthcare sector will always ensure that the engagement of these people in the healthcare sector has been advanced. Moreover,</a:t>
            </a:r>
            <a:r>
              <a:rPr lang="en-US" baseline="0" dirty="0"/>
              <a:t> e</a:t>
            </a:r>
            <a:r>
              <a:rPr lang="en-US" dirty="0"/>
              <a:t>mphasis on the importance of engagement and teaching people about the healthcare system will encourage more individuals to participate in the healthcare sector.</a:t>
            </a:r>
          </a:p>
          <a:p>
            <a:endParaRPr lang="en-US" dirty="0"/>
          </a:p>
        </p:txBody>
      </p:sp>
      <p:sp>
        <p:nvSpPr>
          <p:cNvPr id="4" name="Slide Number Placeholder 3"/>
          <p:cNvSpPr>
            <a:spLocks noGrp="1"/>
          </p:cNvSpPr>
          <p:nvPr>
            <p:ph type="sldNum" sz="quarter" idx="10"/>
          </p:nvPr>
        </p:nvSpPr>
        <p:spPr/>
        <p:txBody>
          <a:bodyPr/>
          <a:lstStyle/>
          <a:p>
            <a:fld id="{DFA8E756-552B-4CD3-A561-5BD03469DD05}" type="slidenum">
              <a:rPr lang="en-US" smtClean="0"/>
              <a:t>3</a:t>
            </a:fld>
            <a:endParaRPr lang="en-US"/>
          </a:p>
        </p:txBody>
      </p:sp>
    </p:spTree>
    <p:extLst>
      <p:ext uri="{BB962C8B-B14F-4D97-AF65-F5344CB8AC3E}">
        <p14:creationId xmlns:p14="http://schemas.microsoft.com/office/powerpoint/2010/main" val="1493944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smart statement is “increasing access to care for people in underserved communities by 25% in 2 years.</a:t>
            </a:r>
          </a:p>
          <a:p>
            <a:r>
              <a:rPr lang="en-US" dirty="0"/>
              <a:t>The main objective was to ensure improvement of high need patients to access healthcare services.</a:t>
            </a:r>
          </a:p>
          <a:p>
            <a:r>
              <a:rPr lang="en-US" dirty="0"/>
              <a:t>All stakeholders involve will participate in navigating the healthcare system through delivery system transformation. There is a need</a:t>
            </a:r>
            <a:r>
              <a:rPr lang="en-US" baseline="0" dirty="0"/>
              <a:t> to reduce inefficiencies in healthcare to ensure that there is improvement of performance in the healthcare system. </a:t>
            </a:r>
            <a:endParaRPr lang="en-US" dirty="0"/>
          </a:p>
        </p:txBody>
      </p:sp>
      <p:sp>
        <p:nvSpPr>
          <p:cNvPr id="4" name="Slide Number Placeholder 3"/>
          <p:cNvSpPr>
            <a:spLocks noGrp="1"/>
          </p:cNvSpPr>
          <p:nvPr>
            <p:ph type="sldNum" sz="quarter" idx="10"/>
          </p:nvPr>
        </p:nvSpPr>
        <p:spPr/>
        <p:txBody>
          <a:bodyPr/>
          <a:lstStyle/>
          <a:p>
            <a:fld id="{DFA8E756-552B-4CD3-A561-5BD03469DD05}" type="slidenum">
              <a:rPr lang="en-US" smtClean="0"/>
              <a:t>4</a:t>
            </a:fld>
            <a:endParaRPr lang="en-US"/>
          </a:p>
        </p:txBody>
      </p:sp>
    </p:spTree>
    <p:extLst>
      <p:ext uri="{BB962C8B-B14F-4D97-AF65-F5344CB8AC3E}">
        <p14:creationId xmlns:p14="http://schemas.microsoft.com/office/powerpoint/2010/main" val="752901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The healthcare</a:t>
            </a:r>
            <a:r>
              <a:rPr lang="en-US" baseline="0" dirty="0">
                <a:solidFill>
                  <a:schemeClr val="tx1"/>
                </a:solidFill>
              </a:rPr>
              <a:t>  department will also adopt an improvement plan that will entail the following principles. The first is continuous communication of the assigned goals and expected outcomes of the process. This would lead to the organization adopting efficient strategies that would ensure that the organization has become successful. The second strategy is to adopt a feedback system that will improve the organizational performance while at the same enhancing performance of the system.  There is also a need to boost the readiness and change that will ensure improvement in healthcare delivery and effective improvement of healthcare system.</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DFA8E756-552B-4CD3-A561-5BD03469DD05}" type="slidenum">
              <a:rPr lang="en-US" smtClean="0"/>
              <a:t>5</a:t>
            </a:fld>
            <a:endParaRPr lang="en-US"/>
          </a:p>
        </p:txBody>
      </p:sp>
    </p:spTree>
    <p:extLst>
      <p:ext uri="{BB962C8B-B14F-4D97-AF65-F5344CB8AC3E}">
        <p14:creationId xmlns:p14="http://schemas.microsoft.com/office/powerpoint/2010/main" val="1346311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To collect the data, several surveys would be conducted on the course of implementation to ensure that each individual has been examined on their quality performance. All the members who will be involved will be required to provide sufficient feedback through the surveys that shall be provided at the end of each day.</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n order to test the incremental changes, the use of Plan Do Study Act (PDSA) cycle would be adopted as the model for the specific changes. Individual nurses would be involved in the identification of process development so as to improve their understanding of diseases and adopted evidence based approaches for disease preparedness and prevention strategies. The focus shall be to ensure that every individual nurse has improved their understanding of specific diseases and improved on the strategies for the management of these diseases</a:t>
            </a:r>
            <a:endParaRPr lang="en-US" dirty="0"/>
          </a:p>
        </p:txBody>
      </p:sp>
      <p:sp>
        <p:nvSpPr>
          <p:cNvPr id="4" name="Slide Number Placeholder 3"/>
          <p:cNvSpPr>
            <a:spLocks noGrp="1"/>
          </p:cNvSpPr>
          <p:nvPr>
            <p:ph type="sldNum" sz="quarter" idx="10"/>
          </p:nvPr>
        </p:nvSpPr>
        <p:spPr/>
        <p:txBody>
          <a:bodyPr/>
          <a:lstStyle/>
          <a:p>
            <a:fld id="{DFA8E756-552B-4CD3-A561-5BD03469DD05}" type="slidenum">
              <a:rPr lang="en-US" smtClean="0"/>
              <a:t>6</a:t>
            </a:fld>
            <a:endParaRPr lang="en-US"/>
          </a:p>
        </p:txBody>
      </p:sp>
    </p:spTree>
    <p:extLst>
      <p:ext uri="{BB962C8B-B14F-4D97-AF65-F5344CB8AC3E}">
        <p14:creationId xmlns:p14="http://schemas.microsoft.com/office/powerpoint/2010/main" val="3990317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Goal based evaluation strategy would be adopted to identify key healthcare concerns in the healthcare industry.  Goal</a:t>
            </a:r>
            <a:r>
              <a:rPr lang="en-US" baseline="0" dirty="0"/>
              <a:t> based evaluation strategies are aimed at identifying key challenges that affect the healthcare systems hence identify several challenges that have a significant impact on improvement of healthcare outcomes in the communities involved with the healthcare system. </a:t>
            </a:r>
            <a:r>
              <a:rPr lang="en-US" dirty="0"/>
              <a:t>Early evaluation will be based on disease management and prevention within the communities.</a:t>
            </a:r>
          </a:p>
          <a:p>
            <a:r>
              <a:rPr lang="en-US" dirty="0"/>
              <a:t>The nurses and stakeholders will be used to identify key concerns that affect individuals on the local levels. </a:t>
            </a:r>
          </a:p>
          <a:p>
            <a:endParaRPr lang="en-US" dirty="0"/>
          </a:p>
        </p:txBody>
      </p:sp>
      <p:sp>
        <p:nvSpPr>
          <p:cNvPr id="4" name="Slide Number Placeholder 3"/>
          <p:cNvSpPr>
            <a:spLocks noGrp="1"/>
          </p:cNvSpPr>
          <p:nvPr>
            <p:ph type="sldNum" sz="quarter" idx="10"/>
          </p:nvPr>
        </p:nvSpPr>
        <p:spPr/>
        <p:txBody>
          <a:bodyPr/>
          <a:lstStyle/>
          <a:p>
            <a:fld id="{DFA8E756-552B-4CD3-A561-5BD03469DD05}" type="slidenum">
              <a:rPr lang="en-US" smtClean="0"/>
              <a:t>7</a:t>
            </a:fld>
            <a:endParaRPr lang="en-US"/>
          </a:p>
        </p:txBody>
      </p:sp>
    </p:spTree>
    <p:extLst>
      <p:ext uri="{BB962C8B-B14F-4D97-AF65-F5344CB8AC3E}">
        <p14:creationId xmlns:p14="http://schemas.microsoft.com/office/powerpoint/2010/main" val="4229439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improvement in the timelines of care and advancement of healthcare outcomes will be enhanced. This will ensure that more individuals have achieved improved performance for their healthcare goals. In addition, the safety of care through local communities will be enhanced. This is due to the fact that more people will be allowed to participate in the healthcare systems. Efficiency of care systems will also be advanced hence encouraging more people to participate.</a:t>
            </a:r>
            <a:endParaRPr lang="en-US" dirty="0"/>
          </a:p>
        </p:txBody>
      </p:sp>
      <p:sp>
        <p:nvSpPr>
          <p:cNvPr id="4" name="Slide Number Placeholder 3"/>
          <p:cNvSpPr>
            <a:spLocks noGrp="1"/>
          </p:cNvSpPr>
          <p:nvPr>
            <p:ph type="sldNum" sz="quarter" idx="10"/>
          </p:nvPr>
        </p:nvSpPr>
        <p:spPr/>
        <p:txBody>
          <a:bodyPr/>
          <a:lstStyle/>
          <a:p>
            <a:fld id="{DFA8E756-552B-4CD3-A561-5BD03469DD05}" type="slidenum">
              <a:rPr lang="en-US" smtClean="0"/>
              <a:t>8</a:t>
            </a:fld>
            <a:endParaRPr lang="en-US"/>
          </a:p>
        </p:txBody>
      </p:sp>
    </p:spTree>
    <p:extLst>
      <p:ext uri="{BB962C8B-B14F-4D97-AF65-F5344CB8AC3E}">
        <p14:creationId xmlns:p14="http://schemas.microsoft.com/office/powerpoint/2010/main" val="3661476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 it up, the returns of investment (ROI) on the project are so many people will achieve improved access to healthcare. </a:t>
            </a:r>
            <a:r>
              <a:rPr lang="en-US" baseline="0" dirty="0"/>
              <a:t> As more community members begin to understand the working of healthcare systems, it is evident that individuals will gain more access in the understanding of healthcare systems and development of new strategies to enhance the advancement of the healthcare sector. More participants to the healthcare system will be involved in ensuring that healthcare goals and outcomes have been advanced. </a:t>
            </a:r>
            <a:r>
              <a:rPr lang="en-US" dirty="0"/>
              <a:t>Individuals will adapt continuous improvement plans to ensure that the plan has been effectively implemented. Quality of life will be more advanced in communities where the plan will be implemented.</a:t>
            </a:r>
          </a:p>
          <a:p>
            <a:endParaRPr lang="en-US" dirty="0"/>
          </a:p>
        </p:txBody>
      </p:sp>
      <p:sp>
        <p:nvSpPr>
          <p:cNvPr id="4" name="Slide Number Placeholder 3"/>
          <p:cNvSpPr>
            <a:spLocks noGrp="1"/>
          </p:cNvSpPr>
          <p:nvPr>
            <p:ph type="sldNum" sz="quarter" idx="10"/>
          </p:nvPr>
        </p:nvSpPr>
        <p:spPr/>
        <p:txBody>
          <a:bodyPr/>
          <a:lstStyle/>
          <a:p>
            <a:fld id="{DFA8E756-552B-4CD3-A561-5BD03469DD05}" type="slidenum">
              <a:rPr lang="en-US" smtClean="0"/>
              <a:t>9</a:t>
            </a:fld>
            <a:endParaRPr lang="en-US"/>
          </a:p>
        </p:txBody>
      </p:sp>
    </p:spTree>
    <p:extLst>
      <p:ext uri="{BB962C8B-B14F-4D97-AF65-F5344CB8AC3E}">
        <p14:creationId xmlns:p14="http://schemas.microsoft.com/office/powerpoint/2010/main" val="8062997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B50CB8D-F36C-4402-AA14-9DC544918E99}" type="datetimeFigureOut">
              <a:rPr lang="en-US" smtClean="0"/>
              <a:t>2/18/2021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1966255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50CB8D-F36C-4402-AA14-9DC544918E99}" type="datetimeFigureOut">
              <a:rPr lang="en-US" smtClean="0"/>
              <a:t>2/18/2021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3181635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50CB8D-F36C-4402-AA14-9DC544918E99}" type="datetimeFigureOut">
              <a:rPr lang="en-US" smtClean="0"/>
              <a:t>2/18/2021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1924488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50CB8D-F36C-4402-AA14-9DC544918E99}" type="datetimeFigureOut">
              <a:rPr lang="en-US" smtClean="0"/>
              <a:t>2/18/2021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1973544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B50CB8D-F36C-4402-AA14-9DC544918E99}" type="datetimeFigureOut">
              <a:rPr lang="en-US" smtClean="0"/>
              <a:t>2/18/2021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243268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B50CB8D-F36C-4402-AA14-9DC544918E99}" type="datetimeFigureOut">
              <a:rPr lang="en-US" smtClean="0"/>
              <a:t>2/18/2021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1921714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50CB8D-F36C-4402-AA14-9DC544918E99}" type="datetimeFigureOut">
              <a:rPr lang="en-US" smtClean="0"/>
              <a:t>2/18/2021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2333061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50CB8D-F36C-4402-AA14-9DC544918E99}" type="datetimeFigureOut">
              <a:rPr lang="en-US" smtClean="0"/>
              <a:t>2/18/2021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640151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B50CB8D-F36C-4402-AA14-9DC544918E99}" type="datetimeFigureOut">
              <a:rPr lang="en-US" smtClean="0"/>
              <a:t>2/18/2021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1236716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50CB8D-F36C-4402-AA14-9DC544918E99}" type="datetimeFigureOut">
              <a:rPr lang="en-US" smtClean="0"/>
              <a:t>2/18/2021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2702636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50CB8D-F36C-4402-AA14-9DC544918E99}" type="datetimeFigureOut">
              <a:rPr lang="en-US" smtClean="0"/>
              <a:t>2/18/2021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4CF8A-BDED-42D6-9FE9-2E2932A8E36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519729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50CB8D-F36C-4402-AA14-9DC544918E99}" type="datetimeFigureOut">
              <a:rPr lang="en-US" smtClean="0"/>
              <a:t>2/18/2021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101881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50CB8D-F36C-4402-AA14-9DC544918E99}" type="datetimeFigureOut">
              <a:rPr lang="en-US" smtClean="0"/>
              <a:t>2/18/2021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4CF8A-BDED-42D6-9FE9-2E2932A8E36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78464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50CB8D-F36C-4402-AA14-9DC544918E99}" type="datetimeFigureOut">
              <a:rPr lang="en-US" smtClean="0"/>
              <a:t>2/18/2021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1147874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50CB8D-F36C-4402-AA14-9DC544918E99}" type="datetimeFigureOut">
              <a:rPr lang="en-US" smtClean="0"/>
              <a:t>2/18/2021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36143360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50CB8D-F36C-4402-AA14-9DC544918E99}" type="datetimeFigureOut">
              <a:rPr lang="en-US" smtClean="0"/>
              <a:t>2/18/2021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2633019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B50CB8D-F36C-4402-AA14-9DC544918E99}" type="datetimeFigureOut">
              <a:rPr lang="en-US" smtClean="0"/>
              <a:t>2/18/2021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464CF8A-BDED-42D6-9FE9-2E2932A8E36E}" type="slidenum">
              <a:rPr lang="en-US" smtClean="0"/>
              <a:t>‹#›</a:t>
            </a:fld>
            <a:endParaRPr lang="en-US"/>
          </a:p>
        </p:txBody>
      </p:sp>
    </p:spTree>
    <p:extLst>
      <p:ext uri="{BB962C8B-B14F-4D97-AF65-F5344CB8AC3E}">
        <p14:creationId xmlns:p14="http://schemas.microsoft.com/office/powerpoint/2010/main" val="7122232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Process Improvement </a:t>
            </a:r>
          </a:p>
        </p:txBody>
      </p:sp>
      <p:sp>
        <p:nvSpPr>
          <p:cNvPr id="3" name="Subtitle 2"/>
          <p:cNvSpPr>
            <a:spLocks noGrp="1"/>
          </p:cNvSpPr>
          <p:nvPr>
            <p:ph type="subTitle" idx="1"/>
          </p:nvPr>
        </p:nvSpPr>
        <p:spPr/>
        <p:txBody>
          <a:bodyPr/>
          <a:lstStyle/>
          <a:p>
            <a:r>
              <a:rPr lang="en-US" dirty="0"/>
              <a:t>Plans Presentation </a:t>
            </a:r>
          </a:p>
        </p:txBody>
      </p:sp>
    </p:spTree>
    <p:extLst>
      <p:ext uri="{BB962C8B-B14F-4D97-AF65-F5344CB8AC3E}">
        <p14:creationId xmlns:p14="http://schemas.microsoft.com/office/powerpoint/2010/main" val="1817421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a:t>
            </a:r>
          </a:p>
        </p:txBody>
      </p:sp>
      <p:sp>
        <p:nvSpPr>
          <p:cNvPr id="3" name="Content Placeholder 2"/>
          <p:cNvSpPr>
            <a:spLocks noGrp="1"/>
          </p:cNvSpPr>
          <p:nvPr>
            <p:ph idx="1"/>
          </p:nvPr>
        </p:nvSpPr>
        <p:spPr/>
        <p:txBody>
          <a:bodyPr/>
          <a:lstStyle/>
          <a:p>
            <a:r>
              <a:rPr lang="en-US" dirty="0"/>
              <a:t>This process improvement plan is focused on increased access to care for underserved communities </a:t>
            </a:r>
          </a:p>
          <a:p>
            <a:r>
              <a:rPr lang="en-US" dirty="0"/>
              <a:t>This would be achieved through mobile clinics, community outreach programs and even medical transport</a:t>
            </a:r>
          </a:p>
          <a:p>
            <a:r>
              <a:rPr lang="en-US" dirty="0"/>
              <a:t>The improvement plan would be achieved on every day for two hours for up to 6 months period.</a:t>
            </a:r>
          </a:p>
        </p:txBody>
      </p:sp>
    </p:spTree>
    <p:extLst>
      <p:ext uri="{BB962C8B-B14F-4D97-AF65-F5344CB8AC3E}">
        <p14:creationId xmlns:p14="http://schemas.microsoft.com/office/powerpoint/2010/main" val="1884414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Scope of Problem</a:t>
            </a:r>
          </a:p>
        </p:txBody>
      </p:sp>
      <p:sp>
        <p:nvSpPr>
          <p:cNvPr id="3" name="Content Placeholder 2"/>
          <p:cNvSpPr>
            <a:spLocks noGrp="1"/>
          </p:cNvSpPr>
          <p:nvPr>
            <p:ph idx="1"/>
          </p:nvPr>
        </p:nvSpPr>
        <p:spPr/>
        <p:txBody>
          <a:bodyPr>
            <a:normAutofit/>
          </a:bodyPr>
          <a:lstStyle/>
          <a:p>
            <a:r>
              <a:rPr lang="en-US" dirty="0"/>
              <a:t>The healthcare industry is faced by a number of challenges of lack of access of care. </a:t>
            </a:r>
          </a:p>
          <a:p>
            <a:r>
              <a:rPr lang="en-US" dirty="0"/>
              <a:t>Encouraging relationships at a community level will always help to advance the engagement of these people.</a:t>
            </a:r>
          </a:p>
          <a:p>
            <a:r>
              <a:rPr lang="en-US" dirty="0"/>
              <a:t>Changing the scope of practice to include more participation of individuals in the healthcare sector will always ensure that the engagement of these people in the healthcare sector has been advanced.</a:t>
            </a:r>
          </a:p>
          <a:p>
            <a:r>
              <a:rPr lang="en-US" dirty="0"/>
              <a:t>Emphasis on the importance of engagement and teaching people about the healthcare system will encourage more individuals to participate in the healthcare sector.</a:t>
            </a:r>
          </a:p>
        </p:txBody>
      </p:sp>
    </p:spTree>
    <p:extLst>
      <p:ext uri="{BB962C8B-B14F-4D97-AF65-F5344CB8AC3E}">
        <p14:creationId xmlns:p14="http://schemas.microsoft.com/office/powerpoint/2010/main" val="256959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Smart Aim Statement</a:t>
            </a:r>
          </a:p>
        </p:txBody>
      </p:sp>
      <p:sp>
        <p:nvSpPr>
          <p:cNvPr id="3" name="Content Placeholder 2"/>
          <p:cNvSpPr>
            <a:spLocks noGrp="1"/>
          </p:cNvSpPr>
          <p:nvPr>
            <p:ph idx="1"/>
          </p:nvPr>
        </p:nvSpPr>
        <p:spPr/>
        <p:txBody>
          <a:bodyPr/>
          <a:lstStyle/>
          <a:p>
            <a:r>
              <a:rPr lang="en-US" dirty="0"/>
              <a:t>The smart statement is “increasing access to care for people in underserved communities by 25% in 2 years.</a:t>
            </a:r>
          </a:p>
          <a:p>
            <a:r>
              <a:rPr lang="en-US" dirty="0"/>
              <a:t>The main objective was to ensure improvement of high need patients to access healthcare services.</a:t>
            </a:r>
          </a:p>
          <a:p>
            <a:r>
              <a:rPr lang="en-US" dirty="0"/>
              <a:t>All stakeholders involve will participate in navigating the healthcare system through delivery system transformation.</a:t>
            </a:r>
            <a:br>
              <a:rPr lang="en-US" dirty="0"/>
            </a:br>
            <a:endParaRPr lang="en-US" dirty="0"/>
          </a:p>
        </p:txBody>
      </p:sp>
    </p:spTree>
    <p:extLst>
      <p:ext uri="{BB962C8B-B14F-4D97-AF65-F5344CB8AC3E}">
        <p14:creationId xmlns:p14="http://schemas.microsoft.com/office/powerpoint/2010/main" val="4084990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Improvement strategy </a:t>
            </a:r>
          </a:p>
        </p:txBody>
      </p:sp>
      <p:sp>
        <p:nvSpPr>
          <p:cNvPr id="3" name="Content Placeholder 2"/>
          <p:cNvSpPr>
            <a:spLocks noGrp="1"/>
          </p:cNvSpPr>
          <p:nvPr>
            <p:ph idx="1"/>
          </p:nvPr>
        </p:nvSpPr>
        <p:spPr/>
        <p:txBody>
          <a:bodyPr/>
          <a:lstStyle/>
          <a:p>
            <a:r>
              <a:rPr lang="en-US" dirty="0"/>
              <a:t>The improvement strategy will entail;</a:t>
            </a:r>
          </a:p>
          <a:p>
            <a:pPr>
              <a:buFont typeface="Wingdings" panose="05000000000000000000" pitchFamily="2" charset="2"/>
              <a:buChar char="Ø"/>
            </a:pPr>
            <a:r>
              <a:rPr lang="en-US" dirty="0"/>
              <a:t>Communicating the goals and outcomes </a:t>
            </a:r>
          </a:p>
          <a:p>
            <a:pPr>
              <a:buFont typeface="Wingdings" panose="05000000000000000000" pitchFamily="2" charset="2"/>
              <a:buChar char="Ø"/>
            </a:pPr>
            <a:r>
              <a:rPr lang="en-US" dirty="0"/>
              <a:t>Creating a feedback system </a:t>
            </a:r>
          </a:p>
          <a:p>
            <a:pPr>
              <a:buFont typeface="Wingdings" panose="05000000000000000000" pitchFamily="2" charset="2"/>
              <a:buChar char="Ø"/>
            </a:pPr>
            <a:r>
              <a:rPr lang="en-US" dirty="0"/>
              <a:t>Adopting an executionable plan </a:t>
            </a:r>
          </a:p>
          <a:p>
            <a:pPr>
              <a:buFont typeface="Wingdings" panose="05000000000000000000" pitchFamily="2" charset="2"/>
              <a:buChar char="Ø"/>
            </a:pPr>
            <a:r>
              <a:rPr lang="en-US" dirty="0"/>
              <a:t>Boosting readiness and change </a:t>
            </a:r>
          </a:p>
        </p:txBody>
      </p:sp>
    </p:spTree>
    <p:extLst>
      <p:ext uri="{BB962C8B-B14F-4D97-AF65-F5344CB8AC3E}">
        <p14:creationId xmlns:p14="http://schemas.microsoft.com/office/powerpoint/2010/main" val="937291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Methodology </a:t>
            </a:r>
          </a:p>
        </p:txBody>
      </p:sp>
      <p:sp>
        <p:nvSpPr>
          <p:cNvPr id="3" name="Content Placeholder 2"/>
          <p:cNvSpPr>
            <a:spLocks noGrp="1"/>
          </p:cNvSpPr>
          <p:nvPr>
            <p:ph idx="1"/>
          </p:nvPr>
        </p:nvSpPr>
        <p:spPr/>
        <p:txBody>
          <a:bodyPr/>
          <a:lstStyle/>
          <a:p>
            <a:r>
              <a:rPr lang="en-US" dirty="0"/>
              <a:t>The use of surveys would be implemented to identify the needs of the community and the feedback required to engage an effective healthcare strategy. </a:t>
            </a:r>
          </a:p>
          <a:p>
            <a:r>
              <a:rPr lang="en-US" dirty="0"/>
              <a:t>The use of Plan Do Study Act (PDSA) cycle would be adopted as the model for the specific changes. </a:t>
            </a:r>
          </a:p>
          <a:p>
            <a:r>
              <a:rPr lang="en-US" dirty="0"/>
              <a:t>Social media strategy would be adopted as an effective way for improving strategy. </a:t>
            </a:r>
          </a:p>
        </p:txBody>
      </p:sp>
    </p:spTree>
    <p:extLst>
      <p:ext uri="{BB962C8B-B14F-4D97-AF65-F5344CB8AC3E}">
        <p14:creationId xmlns:p14="http://schemas.microsoft.com/office/powerpoint/2010/main" val="1321541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strategy and Metrics </a:t>
            </a:r>
          </a:p>
        </p:txBody>
      </p:sp>
      <p:sp>
        <p:nvSpPr>
          <p:cNvPr id="3" name="Content Placeholder 2"/>
          <p:cNvSpPr>
            <a:spLocks noGrp="1"/>
          </p:cNvSpPr>
          <p:nvPr>
            <p:ph idx="1"/>
          </p:nvPr>
        </p:nvSpPr>
        <p:spPr/>
        <p:txBody>
          <a:bodyPr/>
          <a:lstStyle/>
          <a:p>
            <a:r>
              <a:rPr lang="en-US" dirty="0"/>
              <a:t>Goal based evaluation strategy would be adopted to identify key healthcare concerns in the healthcare industry. </a:t>
            </a:r>
          </a:p>
          <a:p>
            <a:r>
              <a:rPr lang="en-US" dirty="0"/>
              <a:t>Early evaluation will be based on disease management and prevention within the communities.</a:t>
            </a:r>
          </a:p>
          <a:p>
            <a:r>
              <a:rPr lang="en-US" dirty="0"/>
              <a:t>The nurses and stakeholders will be used to identify key concerns that affect individuals on the local levels. </a:t>
            </a:r>
          </a:p>
        </p:txBody>
      </p:sp>
    </p:spTree>
    <p:extLst>
      <p:ext uri="{BB962C8B-B14F-4D97-AF65-F5344CB8AC3E}">
        <p14:creationId xmlns:p14="http://schemas.microsoft.com/office/powerpoint/2010/main" val="2036098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a:t>
            </a:r>
          </a:p>
        </p:txBody>
      </p:sp>
      <p:sp>
        <p:nvSpPr>
          <p:cNvPr id="3" name="Content Placeholder 2"/>
          <p:cNvSpPr>
            <a:spLocks noGrp="1"/>
          </p:cNvSpPr>
          <p:nvPr>
            <p:ph idx="1"/>
          </p:nvPr>
        </p:nvSpPr>
        <p:spPr/>
        <p:txBody>
          <a:bodyPr/>
          <a:lstStyle/>
          <a:p>
            <a:r>
              <a:rPr lang="en-US" dirty="0"/>
              <a:t>Improved timeliness of care will be advanced through healthcare systems.</a:t>
            </a:r>
          </a:p>
          <a:p>
            <a:r>
              <a:rPr lang="en-US" dirty="0"/>
              <a:t>Safety of care through the local communities will be advanced.</a:t>
            </a:r>
          </a:p>
          <a:p>
            <a:r>
              <a:rPr lang="en-US" dirty="0"/>
              <a:t>Efficiency of care will also be advanced </a:t>
            </a:r>
          </a:p>
          <a:p>
            <a:r>
              <a:rPr lang="en-US" dirty="0"/>
              <a:t>Quality of life will be more advanced </a:t>
            </a:r>
          </a:p>
        </p:txBody>
      </p:sp>
    </p:spTree>
    <p:extLst>
      <p:ext uri="{BB962C8B-B14F-4D97-AF65-F5344CB8AC3E}">
        <p14:creationId xmlns:p14="http://schemas.microsoft.com/office/powerpoint/2010/main" val="2216034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 </a:t>
            </a:r>
          </a:p>
        </p:txBody>
      </p:sp>
      <p:sp>
        <p:nvSpPr>
          <p:cNvPr id="3" name="Content Placeholder 2"/>
          <p:cNvSpPr>
            <a:spLocks noGrp="1"/>
          </p:cNvSpPr>
          <p:nvPr>
            <p:ph idx="1"/>
          </p:nvPr>
        </p:nvSpPr>
        <p:spPr/>
        <p:txBody>
          <a:bodyPr/>
          <a:lstStyle/>
          <a:p>
            <a:r>
              <a:rPr lang="en-US" dirty="0"/>
              <a:t>To sum it up, the returns of investment (ROI) on the project are so many people will achieve improved access to healthcare. </a:t>
            </a:r>
          </a:p>
          <a:p>
            <a:r>
              <a:rPr lang="en-US" dirty="0"/>
              <a:t>Individuals will adapt continuous improvement plans to ensure that the plan has been effectively implemented. </a:t>
            </a:r>
          </a:p>
          <a:p>
            <a:r>
              <a:rPr lang="en-US" dirty="0"/>
              <a:t>Quality of life will be more advanced in communities where the plan will be implemented.</a:t>
            </a:r>
          </a:p>
          <a:p>
            <a:endParaRPr lang="en-US" dirty="0"/>
          </a:p>
          <a:p>
            <a:endParaRPr lang="en-US" dirty="0"/>
          </a:p>
        </p:txBody>
      </p:sp>
    </p:spTree>
    <p:extLst>
      <p:ext uri="{BB962C8B-B14F-4D97-AF65-F5344CB8AC3E}">
        <p14:creationId xmlns:p14="http://schemas.microsoft.com/office/powerpoint/2010/main" val="631984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 </a:t>
            </a:r>
          </a:p>
        </p:txBody>
      </p:sp>
      <p:sp>
        <p:nvSpPr>
          <p:cNvPr id="3" name="Content Placeholder 2"/>
          <p:cNvSpPr>
            <a:spLocks noGrp="1"/>
          </p:cNvSpPr>
          <p:nvPr>
            <p:ph idx="1"/>
          </p:nvPr>
        </p:nvSpPr>
        <p:spPr/>
        <p:txBody>
          <a:bodyPr/>
          <a:lstStyle/>
          <a:p>
            <a:r>
              <a:rPr lang="en-US" dirty="0"/>
              <a:t>Cooper, D. S., &amp; Jacobs, J. P. (2019). </a:t>
            </a:r>
            <a:r>
              <a:rPr lang="en-US" i="1" dirty="0"/>
              <a:t>Critical heart disease in infants and children</a:t>
            </a:r>
            <a:r>
              <a:rPr lang="en-US" dirty="0"/>
              <a:t>. Philadelphia, PA: Elsevier</a:t>
            </a:r>
          </a:p>
          <a:p>
            <a:r>
              <a:rPr lang="en-US" dirty="0"/>
              <a:t>Potter, N. S., &amp; </a:t>
            </a:r>
            <a:r>
              <a:rPr lang="en-US" dirty="0" err="1"/>
              <a:t>Sakry</a:t>
            </a:r>
            <a:r>
              <a:rPr lang="en-US" dirty="0"/>
              <a:t>, M. E. (2012). </a:t>
            </a:r>
            <a:r>
              <a:rPr lang="en-US" i="1" dirty="0"/>
              <a:t>Making process improvement work: A concise action guide for software managers and practitioners</a:t>
            </a:r>
            <a:r>
              <a:rPr lang="en-US" dirty="0"/>
              <a:t>. Boston: Addison-Wesley.</a:t>
            </a:r>
          </a:p>
          <a:p>
            <a:r>
              <a:rPr lang="en-US" dirty="0" err="1"/>
              <a:t>Wysocki</a:t>
            </a:r>
            <a:r>
              <a:rPr lang="en-US" dirty="0"/>
              <a:t>, R. K. (2020). </a:t>
            </a:r>
            <a:r>
              <a:rPr lang="en-US" i="1" dirty="0"/>
              <a:t>Project management process improvement</a:t>
            </a:r>
            <a:r>
              <a:rPr lang="en-US" dirty="0"/>
              <a:t>. Boston: </a:t>
            </a:r>
            <a:r>
              <a:rPr lang="en-US" dirty="0" err="1"/>
              <a:t>Artech</a:t>
            </a:r>
            <a:r>
              <a:rPr lang="en-US" dirty="0"/>
              <a:t> House.</a:t>
            </a:r>
          </a:p>
          <a:p>
            <a:endParaRPr lang="en-US" dirty="0"/>
          </a:p>
        </p:txBody>
      </p:sp>
    </p:spTree>
    <p:extLst>
      <p:ext uri="{BB962C8B-B14F-4D97-AF65-F5344CB8AC3E}">
        <p14:creationId xmlns:p14="http://schemas.microsoft.com/office/powerpoint/2010/main" val="106739178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346</TotalTime>
  <Words>1202</Words>
  <Application>Microsoft Office PowerPoint</Application>
  <PresentationFormat>Widescreen</PresentationFormat>
  <Paragraphs>62</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Process Improvement </vt:lpstr>
      <vt:lpstr>Introduction </vt:lpstr>
      <vt:lpstr>Scope of Problem</vt:lpstr>
      <vt:lpstr>Smart Aim Statement</vt:lpstr>
      <vt:lpstr>Improvement strategy </vt:lpstr>
      <vt:lpstr>Methodology </vt:lpstr>
      <vt:lpstr>Evaluation strategy and Metrics </vt:lpstr>
      <vt:lpstr>Results </vt:lpstr>
      <vt:lpstr>Conclusion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 Improvement </dc:title>
  <dc:creator>TITO</dc:creator>
  <cp:lastModifiedBy>Unknown User</cp:lastModifiedBy>
  <cp:revision>13</cp:revision>
  <dcterms:created xsi:type="dcterms:W3CDTF">2021-02-17T01:01:38Z</dcterms:created>
  <dcterms:modified xsi:type="dcterms:W3CDTF">2021-02-17T23:36:16Z</dcterms:modified>
</cp:coreProperties>
</file>